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5"/>
    <p:sldMasterId id="2147483857" r:id="rId6"/>
    <p:sldMasterId id="2147483868" r:id="rId7"/>
  </p:sldMasterIdLst>
  <p:notesMasterIdLst>
    <p:notesMasterId r:id="rId21"/>
  </p:notesMasterIdLst>
  <p:sldIdLst>
    <p:sldId id="268" r:id="rId8"/>
    <p:sldId id="270" r:id="rId9"/>
    <p:sldId id="283" r:id="rId10"/>
    <p:sldId id="284" r:id="rId11"/>
    <p:sldId id="285" r:id="rId12"/>
    <p:sldId id="277" r:id="rId13"/>
    <p:sldId id="276" r:id="rId14"/>
    <p:sldId id="292" r:id="rId15"/>
    <p:sldId id="287" r:id="rId16"/>
    <p:sldId id="290" r:id="rId17"/>
    <p:sldId id="291" r:id="rId18"/>
    <p:sldId id="289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3C643-6BF5-4758-87C1-D315CAFC9BC4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2BBB-8297-4603-B406-FE0B6EB5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6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7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9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32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18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65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343399"/>
            <a:ext cx="9144000" cy="17526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6192982" cy="457200"/>
          </a:xfrm>
        </p:spPr>
        <p:txBody>
          <a:bodyPr anchor="b" anchorCtr="0"/>
          <a:lstStyle>
            <a:lvl1pPr>
              <a:lnSpc>
                <a:spcPts val="34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NASS1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t="26209" r="1185" b="40261"/>
          <a:stretch/>
        </p:blipFill>
        <p:spPr>
          <a:xfrm>
            <a:off x="-1" y="0"/>
            <a:ext cx="9144000" cy="434339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5277377"/>
            <a:ext cx="6192982" cy="37835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0">
                <a:solidFill>
                  <a:srgbClr val="E8B8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srgbClr val="46382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srgbClr val="46382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22" name="Picture 21" descr="USDA_NoTag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8970"/>
            <a:ext cx="515112" cy="358140"/>
          </a:xfrm>
          <a:prstGeom prst="rect">
            <a:avLst/>
          </a:prstGeom>
        </p:spPr>
      </p:pic>
      <p:sp>
        <p:nvSpPr>
          <p:cNvPr id="24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srgbClr val="46382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srgbClr val="46382E"/>
              </a:solidFill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69" cy="41239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6095999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934200" y="4610100"/>
            <a:ext cx="0" cy="121612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9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425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030"/>
            <a:ext cx="8229600" cy="4217171"/>
          </a:xfrm>
        </p:spPr>
        <p:txBody>
          <a:bodyPr/>
          <a:lstStyle>
            <a:lvl1pPr>
              <a:buClr>
                <a:srgbClr val="E8B84A"/>
              </a:buClr>
              <a:defRPr/>
            </a:lvl1pPr>
            <a:lvl3pPr>
              <a:defRPr>
                <a:solidFill>
                  <a:srgbClr val="E8B84A"/>
                </a:solidFill>
              </a:defRPr>
            </a:lvl3pPr>
            <a:lvl5pPr>
              <a:defRPr i="1">
                <a:solidFill>
                  <a:srgbClr val="E8B84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5" name="Picture 14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12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367212" y="2447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2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425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4000"/>
          </a:xfrm>
        </p:spPr>
        <p:txBody>
          <a:bodyPr/>
          <a:lstStyle>
            <a:lvl1pPr>
              <a:buClr>
                <a:srgbClr val="E8B84A"/>
              </a:buClr>
              <a:defRPr/>
            </a:lvl1pPr>
            <a:lvl3pPr>
              <a:defRPr>
                <a:solidFill>
                  <a:srgbClr val="E8B84A"/>
                </a:solidFill>
              </a:defRPr>
            </a:lvl3pPr>
            <a:lvl5pPr>
              <a:defRPr i="1">
                <a:solidFill>
                  <a:srgbClr val="E8B84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5" name="Picture 14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234168"/>
            <a:ext cx="8229600" cy="297090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rgbClr val="E8B8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3" name="Picture 12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8648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 sz="28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400"/>
            </a:lvl2pPr>
            <a:lvl3pPr marL="6350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80486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4pPr>
            <a:lvl5pPr marL="965200" marR="0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635000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80486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965200" marR="0" lvl="4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E8B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038600" cy="4118647"/>
          </a:xfrm>
        </p:spPr>
        <p:txBody>
          <a:bodyPr/>
          <a:lstStyle>
            <a:lvl1pPr>
              <a:buClr>
                <a:srgbClr val="E8B84A"/>
              </a:buClr>
              <a:defRPr/>
            </a:lvl1pPr>
            <a:lvl3pPr>
              <a:defRPr>
                <a:solidFill>
                  <a:srgbClr val="E8B84A"/>
                </a:solidFill>
              </a:defRPr>
            </a:lvl3pPr>
            <a:lvl5pPr>
              <a:defRPr i="1">
                <a:solidFill>
                  <a:srgbClr val="E8B84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30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4" name="Picture 13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97090"/>
          </a:xfrm>
        </p:spPr>
        <p:txBody>
          <a:bodyPr anchor="t" anchorCtr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rgbClr val="E8B8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0216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 sz="24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000"/>
            </a:lvl2pPr>
            <a:lvl3pPr marL="6350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80486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4pPr>
            <a:lvl5pPr marL="965200" marR="0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635000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80486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965200" marR="0" lvl="4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E8B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07777"/>
          </a:xfrm>
        </p:spPr>
        <p:txBody>
          <a:bodyPr anchor="t" anchorCtr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rgbClr val="E8B8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0216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 sz="24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000"/>
            </a:lvl2pPr>
            <a:lvl3pPr marL="6350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80486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4pPr>
            <a:lvl5pPr marL="965200" marR="0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635000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80486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965200" marR="0" lvl="4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E8B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7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0" name="Picture 9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17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1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9" name="Picture 8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17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5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9" name="Picture 8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6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14" name="Picture 13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959042"/>
          </a:xfrm>
        </p:spPr>
        <p:txBody>
          <a:bodyPr anchor="b" anchorCtr="0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57201"/>
            <a:ext cx="5111750" cy="5400194"/>
          </a:xfrm>
        </p:spPr>
        <p:txBody>
          <a:bodyPr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 sz="320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800"/>
            </a:lvl2pPr>
            <a:lvl3pPr marL="6350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3pPr>
            <a:lvl4pPr marL="80486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4pPr>
            <a:lvl5pPr marL="965200" marR="0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8B84A"/>
              </a:buClr>
              <a:buSzPct val="9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635000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804863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965200" marR="0" lvl="4" indent="-160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8B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E8B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566223"/>
            <a:ext cx="3008313" cy="59204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rgbClr val="E8B84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65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-76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rgbClr val="E8B84A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934200" y="6096000"/>
            <a:ext cx="2209800" cy="762000"/>
          </a:xfrm>
          <a:prstGeom prst="rect">
            <a:avLst/>
          </a:prstGeom>
          <a:solidFill>
            <a:srgbClr val="4638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6096000"/>
            <a:ext cx="6934200" cy="7620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76200"/>
          </a:xfrm>
          <a:prstGeom prst="rect">
            <a:avLst/>
          </a:prstGeom>
          <a:solidFill>
            <a:srgbClr val="E8B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Subtitle 4"/>
          <p:cNvSpPr txBox="1">
            <a:spLocks/>
          </p:cNvSpPr>
          <p:nvPr userDrawn="1"/>
        </p:nvSpPr>
        <p:spPr>
          <a:xfrm>
            <a:off x="7315200" y="6096000"/>
            <a:ext cx="1371600" cy="7619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69842B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635000" indent="-1778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3pPr>
            <a:lvl4pPr marL="8048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965200" indent="-16033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i="1" kern="1200">
                <a:solidFill>
                  <a:srgbClr val="69842B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300"/>
              </a:spcBef>
              <a:buFont typeface="Arial"/>
              <a:buNone/>
            </a:pPr>
            <a:r>
              <a:rPr lang="en-US" sz="900" b="1" dirty="0" err="1" smtClean="0">
                <a:solidFill>
                  <a:prstClr val="white"/>
                </a:solidFill>
                <a:cs typeface="Arial"/>
              </a:rPr>
              <a:t>www.agcensus.usda.gov</a:t>
            </a:r>
            <a:endParaRPr lang="en-US" sz="900" b="1" dirty="0" smtClean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94334"/>
            <a:ext cx="511089" cy="35503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618507" y="6341327"/>
            <a:ext cx="2133600" cy="279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lnSpc>
                <a:spcPts val="1100"/>
              </a:lnSpc>
              <a:defRPr/>
            </a:pPr>
            <a:r>
              <a:rPr lang="en-US" sz="800" dirty="0" smtClean="0">
                <a:solidFill>
                  <a:prstClr val="white"/>
                </a:solidFill>
                <a:latin typeface="Arial"/>
              </a:rPr>
              <a:t>United States Department of Agriculture</a:t>
            </a:r>
          </a:p>
          <a:p>
            <a:pPr defTabSz="457200">
              <a:lnSpc>
                <a:spcPts val="1100"/>
              </a:lnSpc>
              <a:defRPr/>
            </a:pPr>
            <a:r>
              <a:rPr lang="en-US" sz="800" b="1" dirty="0" smtClean="0">
                <a:solidFill>
                  <a:prstClr val="white"/>
                </a:solidFill>
                <a:latin typeface="Arial"/>
              </a:rPr>
              <a:t>National Agricultural Statistics Service</a:t>
            </a:r>
          </a:p>
        </p:txBody>
      </p:sp>
      <p:pic>
        <p:nvPicPr>
          <p:cNvPr id="20" name="Picture 19" descr="CoA_Logo_2017_Tag_REVERS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5" y="6268444"/>
            <a:ext cx="1134770" cy="412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20783"/>
          </a:xfrm>
        </p:spPr>
        <p:txBody>
          <a:bodyPr/>
          <a:lstStyle>
            <a:lvl1pPr marL="0" indent="0">
              <a:buNone/>
              <a:defRPr sz="1400">
                <a:solidFill>
                  <a:srgbClr val="E8B84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72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64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3650"/>
            <a:ext cx="5111750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5700"/>
            <a:ext cx="3008313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5D5-69A1-4843-86FF-3E9EF9C39EB5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1135370"/>
            <a:chOff x="0" y="0"/>
            <a:chExt cx="9144000" cy="113537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0"/>
              <a:ext cx="9144000" cy="1135370"/>
              <a:chOff x="0" y="0"/>
              <a:chExt cx="9144000" cy="1135370"/>
            </a:xfrm>
          </p:grpSpPr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3537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 userDrawn="1"/>
            </p:nvGrpSpPr>
            <p:grpSpPr>
              <a:xfrm>
                <a:off x="8229600" y="76200"/>
                <a:ext cx="762000" cy="838200"/>
                <a:chOff x="8229600" y="76200"/>
                <a:chExt cx="762000" cy="838200"/>
              </a:xfrm>
            </p:grpSpPr>
            <p:sp>
              <p:nvSpPr>
                <p:cNvPr id="9" name="Rectangle 8"/>
                <p:cNvSpPr/>
                <p:nvPr userDrawn="1"/>
              </p:nvSpPr>
              <p:spPr>
                <a:xfrm>
                  <a:off x="8229600" y="76200"/>
                  <a:ext cx="762000" cy="838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5800" y="152400"/>
                  <a:ext cx="685800" cy="687954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26885" y="307592"/>
              <a:ext cx="3621315" cy="375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1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5407" y="-15520"/>
            <a:ext cx="9144793" cy="11339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04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8600" y="6324600"/>
            <a:ext cx="362743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4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52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267199" y="5331876"/>
            <a:ext cx="2286000" cy="45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100"/>
              </a:lnSpc>
              <a:defRPr sz="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United States Department of Agriculture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prstClr val="white"/>
                </a:solidFill>
              </a:rPr>
              <a:t>National Agricultural Statistics Service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000" b="1" i="0" kern="1200">
          <a:solidFill>
            <a:srgbClr val="46382E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rgbClr val="E8B84A"/>
        </a:buClr>
        <a:buSzPct val="90000"/>
        <a:buFont typeface="Arial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635000" indent="-1778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E8B84A"/>
          </a:solidFill>
          <a:latin typeface="Arial"/>
          <a:ea typeface="+mn-ea"/>
          <a:cs typeface="+mn-cs"/>
        </a:defRPr>
      </a:lvl3pPr>
      <a:lvl4pPr marL="8048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965200" indent="-160338" algn="l" defTabSz="457200" rtl="0" eaLnBrk="1" latinLnBrk="0" hangingPunct="1">
        <a:spcBef>
          <a:spcPct val="20000"/>
        </a:spcBef>
        <a:buFont typeface="Arial"/>
        <a:buChar char="»"/>
        <a:defRPr sz="1400" i="1" kern="1200">
          <a:solidFill>
            <a:srgbClr val="E8B84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Hawaii Coffee Association</a:t>
            </a:r>
            <a:br>
              <a:rPr lang="en-US" dirty="0" smtClean="0"/>
            </a:br>
            <a:r>
              <a:rPr lang="en-US" dirty="0" smtClean="0"/>
              <a:t>Annual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32174"/>
            <a:ext cx="6400800" cy="2359025"/>
          </a:xfrm>
        </p:spPr>
        <p:txBody>
          <a:bodyPr>
            <a:normAutofit/>
          </a:bodyPr>
          <a:lstStyle/>
          <a:p>
            <a:r>
              <a:rPr lang="en-US" dirty="0" smtClean="0"/>
              <a:t>Kathy King</a:t>
            </a:r>
          </a:p>
          <a:p>
            <a:r>
              <a:rPr lang="en-US" dirty="0" smtClean="0"/>
              <a:t>State Statistician</a:t>
            </a:r>
          </a:p>
          <a:p>
            <a:r>
              <a:rPr lang="en-US" dirty="0" smtClean="0"/>
              <a:t>USDA, NASS, Hawaii Field Office</a:t>
            </a:r>
          </a:p>
          <a:p>
            <a:r>
              <a:rPr lang="en-US" dirty="0" smtClean="0"/>
              <a:t>July </a:t>
            </a:r>
            <a:r>
              <a:rPr lang="en-US" dirty="0" smtClean="0"/>
              <a:t>21</a:t>
            </a:r>
            <a:r>
              <a:rPr lang="en-US" dirty="0" smtClean="0"/>
              <a:t>,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2017 Census of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Timeline</a:t>
            </a:r>
          </a:p>
          <a:p>
            <a:pPr lvl="1"/>
            <a:r>
              <a:rPr lang="en-US" sz="2800" dirty="0" smtClean="0"/>
              <a:t>Mailed:  December 2017</a:t>
            </a:r>
          </a:p>
          <a:p>
            <a:pPr lvl="1"/>
            <a:r>
              <a:rPr lang="en-US" sz="2800" dirty="0" smtClean="0"/>
              <a:t>Due Date:  February 2018</a:t>
            </a:r>
          </a:p>
          <a:p>
            <a:pPr lvl="1"/>
            <a:r>
              <a:rPr lang="en-US" sz="2800" dirty="0" smtClean="0"/>
              <a:t>Data Release:  February 2019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18151"/>
            <a:ext cx="457200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of the few mandatory surveys NASS conducts</a:t>
            </a:r>
          </a:p>
          <a:p>
            <a:pPr lvl="1"/>
            <a:r>
              <a:rPr lang="en-US" sz="2800" dirty="0" smtClean="0"/>
              <a:t>$100 fine if not returned!</a:t>
            </a:r>
          </a:p>
          <a:p>
            <a:r>
              <a:rPr lang="en-US" sz="2800" dirty="0" smtClean="0"/>
              <a:t>Conducted every five years (years ending in “7” and “2”)</a:t>
            </a:r>
          </a:p>
          <a:p>
            <a:r>
              <a:rPr lang="en-US" sz="2800" dirty="0" smtClean="0"/>
              <a:t>Census of Agriculture was first officially conducted in 1840, but George Washington conducted a “census of agriculture” by mail in 1791 in response to a data request!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836006"/>
              </p:ext>
            </p:extLst>
          </p:nvPr>
        </p:nvGraphicFramePr>
        <p:xfrm>
          <a:off x="1828800" y="9769"/>
          <a:ext cx="4844944" cy="617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6229266" imgH="7943670" progId="AcroExch.Document.11">
                  <p:embed/>
                </p:oleObj>
              </mc:Choice>
              <mc:Fallback>
                <p:oleObj name="Acrobat Document" r:id="rId3" imgW="6229266" imgH="79436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9769"/>
                        <a:ext cx="4844944" cy="6179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381368" cy="37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1"/>
            <a:ext cx="6705600" cy="914399"/>
          </a:xfrm>
        </p:spPr>
        <p:txBody>
          <a:bodyPr/>
          <a:lstStyle/>
          <a:p>
            <a:r>
              <a:rPr lang="en-US" dirty="0" smtClean="0"/>
              <a:t>NASS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r>
              <a:rPr lang="en-US" sz="4000" dirty="0">
                <a:solidFill>
                  <a:srgbClr val="306449"/>
                </a:solidFill>
                <a:latin typeface="Tahoma"/>
                <a:cs typeface="Tahoma"/>
              </a:rPr>
              <a:t>Mission Statement: </a:t>
            </a:r>
          </a:p>
          <a:p>
            <a:pPr marL="0" lvl="1" indent="0" algn="ctr">
              <a:buNone/>
            </a:pPr>
            <a:r>
              <a:rPr lang="en-US" sz="4000" dirty="0" smtClean="0">
                <a:solidFill>
                  <a:srgbClr val="306449"/>
                </a:solidFill>
                <a:latin typeface="Tahoma"/>
                <a:cs typeface="Tahoma"/>
              </a:rPr>
              <a:t>NASS </a:t>
            </a:r>
            <a:r>
              <a:rPr lang="en-US" sz="4000" dirty="0">
                <a:solidFill>
                  <a:srgbClr val="306449"/>
                </a:solidFill>
                <a:latin typeface="Tahoma"/>
                <a:cs typeface="Tahoma"/>
              </a:rPr>
              <a:t>provides timely, accurate, and useful statistics in service to U.S. agriculture. </a:t>
            </a:r>
            <a:endParaRPr lang="en-US" sz="4000" dirty="0" smtClean="0">
              <a:solidFill>
                <a:srgbClr val="306449"/>
              </a:solidFill>
              <a:latin typeface="Tahoma"/>
              <a:cs typeface="Tahoma"/>
            </a:endParaRPr>
          </a:p>
          <a:p>
            <a:pPr marL="0" lvl="1" indent="0">
              <a:buNone/>
            </a:pPr>
            <a:endParaRPr lang="en-US" sz="4000" dirty="0">
              <a:solidFill>
                <a:srgbClr val="306449"/>
              </a:solidFill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306449"/>
                </a:solidFill>
                <a:latin typeface="Tahoma"/>
                <a:cs typeface="Tahoma"/>
              </a:rPr>
              <a:t>(and Hawaiian agriculture too!)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4" y="1447800"/>
            <a:ext cx="6924676" cy="42751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7,0</a:t>
            </a:r>
            <a:r>
              <a:rPr lang="en-US" sz="3200" dirty="0" smtClean="0"/>
              <a:t>00 </a:t>
            </a:r>
            <a:r>
              <a:rPr lang="en-US" sz="3200" dirty="0" smtClean="0"/>
              <a:t>acres </a:t>
            </a:r>
            <a:r>
              <a:rPr lang="en-US" sz="3200" dirty="0" smtClean="0"/>
              <a:t>(</a:t>
            </a:r>
            <a:r>
              <a:rPr lang="en-US" sz="3200" dirty="0" smtClean="0"/>
              <a:t>up </a:t>
            </a:r>
            <a:r>
              <a:rPr lang="en-US" sz="3200" dirty="0"/>
              <a:t>1</a:t>
            </a:r>
            <a:r>
              <a:rPr lang="en-US" sz="3200" dirty="0" smtClean="0"/>
              <a:t>00 </a:t>
            </a:r>
            <a:r>
              <a:rPr lang="en-US" sz="3200" dirty="0" smtClean="0"/>
              <a:t>acres</a:t>
            </a:r>
            <a:r>
              <a:rPr lang="en-US" sz="3200" dirty="0" smtClean="0"/>
              <a:t>)</a:t>
            </a:r>
          </a:p>
          <a:p>
            <a:pPr lvl="1"/>
            <a:r>
              <a:rPr lang="en-US" sz="2800" dirty="0" smtClean="0"/>
              <a:t>Yield 4,180 </a:t>
            </a:r>
            <a:r>
              <a:rPr lang="en-US" sz="2800" dirty="0" err="1" smtClean="0"/>
              <a:t>lbs</a:t>
            </a:r>
            <a:r>
              <a:rPr lang="en-US" sz="2800" dirty="0" smtClean="0"/>
              <a:t>/acre (down 9%)</a:t>
            </a:r>
            <a:endParaRPr lang="en-US" sz="2800" dirty="0" smtClean="0"/>
          </a:p>
          <a:p>
            <a:r>
              <a:rPr lang="en-US" sz="3200" dirty="0" smtClean="0"/>
              <a:t>28.6</a:t>
            </a:r>
            <a:r>
              <a:rPr lang="en-US" sz="3200" dirty="0" smtClean="0"/>
              <a:t> </a:t>
            </a:r>
            <a:r>
              <a:rPr lang="en-US" sz="3200" dirty="0" smtClean="0"/>
              <a:t>million pounds utilized (down 5%)</a:t>
            </a:r>
          </a:p>
          <a:p>
            <a:pPr lvl="1"/>
            <a:r>
              <a:rPr lang="en-US" sz="2800" dirty="0" smtClean="0"/>
              <a:t>29.2</a:t>
            </a:r>
            <a:r>
              <a:rPr lang="en-US" sz="2800" dirty="0" smtClean="0"/>
              <a:t> </a:t>
            </a:r>
            <a:r>
              <a:rPr lang="en-US" sz="2800" dirty="0" smtClean="0"/>
              <a:t>million </a:t>
            </a:r>
            <a:r>
              <a:rPr lang="en-US" sz="2800" dirty="0" err="1" smtClean="0"/>
              <a:t>lbs</a:t>
            </a:r>
            <a:r>
              <a:rPr lang="en-US" sz="2800" dirty="0" smtClean="0"/>
              <a:t> total </a:t>
            </a:r>
            <a:r>
              <a:rPr lang="en-US" sz="2800" dirty="0" smtClean="0"/>
              <a:t>produced</a:t>
            </a:r>
            <a:endParaRPr lang="en-US" sz="2800" dirty="0" smtClean="0"/>
          </a:p>
          <a:p>
            <a:r>
              <a:rPr lang="en-US" sz="3200" dirty="0" smtClean="0"/>
              <a:t>$</a:t>
            </a:r>
            <a:r>
              <a:rPr lang="en-US" sz="3200" dirty="0" smtClean="0"/>
              <a:t>1.71/</a:t>
            </a:r>
            <a:r>
              <a:rPr lang="en-US" sz="3200" dirty="0" err="1" smtClean="0"/>
              <a:t>lb</a:t>
            </a:r>
            <a:r>
              <a:rPr lang="en-US" sz="3200" dirty="0" smtClean="0"/>
              <a:t> </a:t>
            </a:r>
            <a:r>
              <a:rPr lang="en-US" sz="3200" dirty="0" smtClean="0"/>
              <a:t>cherry </a:t>
            </a:r>
            <a:r>
              <a:rPr lang="en-US" sz="3200" dirty="0" smtClean="0"/>
              <a:t>(</a:t>
            </a:r>
            <a:r>
              <a:rPr lang="en-US" sz="3200" dirty="0" smtClean="0"/>
              <a:t>up</a:t>
            </a:r>
            <a:r>
              <a:rPr lang="en-US" sz="3200" dirty="0" smtClean="0"/>
              <a:t> </a:t>
            </a:r>
            <a:r>
              <a:rPr lang="en-US" sz="3200" dirty="0" smtClean="0"/>
              <a:t>10</a:t>
            </a:r>
            <a:r>
              <a:rPr lang="en-US" sz="3200" dirty="0" smtClean="0"/>
              <a:t>%)</a:t>
            </a:r>
            <a:endParaRPr lang="en-US" sz="3200" dirty="0" smtClean="0"/>
          </a:p>
          <a:p>
            <a:pPr lvl="1"/>
            <a:r>
              <a:rPr lang="en-US" sz="2800" dirty="0" smtClean="0"/>
              <a:t>$</a:t>
            </a:r>
            <a:r>
              <a:rPr lang="en-US" sz="2800" dirty="0" smtClean="0"/>
              <a:t>11.10</a:t>
            </a:r>
            <a:r>
              <a:rPr lang="en-US" sz="2800" dirty="0" smtClean="0"/>
              <a:t> Parchment (up 18%)</a:t>
            </a:r>
            <a:endParaRPr lang="en-US" sz="2800" dirty="0" smtClean="0"/>
          </a:p>
          <a:p>
            <a:pPr lvl="1"/>
            <a:r>
              <a:rPr lang="en-US" sz="2800" dirty="0" smtClean="0"/>
              <a:t>$</a:t>
            </a:r>
            <a:r>
              <a:rPr lang="en-US" sz="2800" dirty="0" smtClean="0"/>
              <a:t>16.50</a:t>
            </a:r>
            <a:r>
              <a:rPr lang="en-US" sz="2800" dirty="0" smtClean="0"/>
              <a:t> Green (up 57%)</a:t>
            </a:r>
            <a:endParaRPr lang="en-US" sz="2800" dirty="0" smtClean="0"/>
          </a:p>
          <a:p>
            <a:r>
              <a:rPr lang="en-US" sz="3200" dirty="0" smtClean="0"/>
              <a:t>$</a:t>
            </a:r>
            <a:r>
              <a:rPr lang="en-US" sz="3200" dirty="0" smtClean="0"/>
              <a:t>48.9</a:t>
            </a:r>
            <a:r>
              <a:rPr lang="en-US" sz="3200" dirty="0" smtClean="0"/>
              <a:t> </a:t>
            </a:r>
            <a:r>
              <a:rPr lang="en-US" sz="3200" dirty="0" smtClean="0"/>
              <a:t>million value </a:t>
            </a:r>
            <a:r>
              <a:rPr lang="en-US" sz="3200" dirty="0" smtClean="0"/>
              <a:t>(</a:t>
            </a:r>
            <a:r>
              <a:rPr lang="en-US" sz="3200" dirty="0" smtClean="0"/>
              <a:t>up</a:t>
            </a:r>
            <a:r>
              <a:rPr lang="en-US" sz="3200" dirty="0" smtClean="0"/>
              <a:t> 5%)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743200" algn="ctr"/>
                <a:tab pos="5486400" algn="r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Hawaii Coffee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Marketings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Final Season Estimates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39318"/>
            <a:ext cx="32766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934200" cy="1042234"/>
          </a:xfrm>
        </p:spPr>
        <p:txBody>
          <a:bodyPr/>
          <a:lstStyle/>
          <a:p>
            <a:r>
              <a:rPr lang="en-US" dirty="0" smtClean="0"/>
              <a:t>HOWEVER: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8867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49.7%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581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Response Rate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5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1"/>
            <a:ext cx="6705600" cy="1042234"/>
          </a:xfrm>
        </p:spPr>
        <p:txBody>
          <a:bodyPr/>
          <a:lstStyle/>
          <a:p>
            <a:r>
              <a:rPr lang="en-US" b="1" dirty="0" smtClean="0"/>
              <a:t>Which means: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50.3% </a:t>
            </a:r>
          </a:p>
          <a:p>
            <a:pPr marL="0" indent="0" algn="ctr">
              <a:buNone/>
            </a:pPr>
            <a:r>
              <a:rPr lang="en-US" sz="6000" dirty="0" smtClean="0"/>
              <a:t>Came from the computer, not from farmer data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20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524000"/>
            <a:ext cx="78867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 more good data we get, the better our statistics</a:t>
            </a:r>
          </a:p>
          <a:p>
            <a:r>
              <a:rPr lang="en-US" dirty="0" smtClean="0"/>
              <a:t>Your personal data is ALWAYS confidential</a:t>
            </a:r>
          </a:p>
          <a:p>
            <a:r>
              <a:rPr lang="en-US" dirty="0" smtClean="0"/>
              <a:t>NASS aggregate data is also used by crop insurance companies, the Farm Service Agency, and the legislature when making agricultural decisions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9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447800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While </a:t>
            </a:r>
            <a:r>
              <a:rPr lang="en-US" sz="3200" dirty="0" smtClean="0"/>
              <a:t>many of our surveys have a non-response component, that component may be incorrect, resulting in a incorrect estimate.</a:t>
            </a:r>
          </a:p>
          <a:p>
            <a:r>
              <a:rPr lang="en-US" sz="3200" dirty="0"/>
              <a:t>Your personal data is ALWAYS confidential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We are exempt from a FREEDOM OF INFORMATION ACT request. </a:t>
            </a:r>
          </a:p>
        </p:txBody>
      </p:sp>
    </p:spTree>
    <p:extLst>
      <p:ext uri="{BB962C8B-B14F-4D97-AF65-F5344CB8AC3E}">
        <p14:creationId xmlns:p14="http://schemas.microsoft.com/office/powerpoint/2010/main" val="15173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Census of 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Coming in December!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Census Goal</a:t>
            </a:r>
            <a:endParaRPr lang="en-US" sz="3600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1648290"/>
            <a:ext cx="8229600" cy="1876788"/>
          </a:xfrm>
        </p:spPr>
        <p:txBody>
          <a:bodyPr lIns="457200" rIns="45720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E8B8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complete count of all U.S. farms and ranches.</a:t>
            </a:r>
            <a:endParaRPr lang="en-US" sz="3200" b="1" dirty="0">
              <a:solidFill>
                <a:srgbClr val="E8B8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18151"/>
            <a:ext cx="457200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M" ma:contentTypeID="0x01010036FE8E1382BC204298EC5A72A9C62284002277093454755B4CBE2812BD9919FF7D" ma:contentTypeVersion="136" ma:contentTypeDescription="Enterprise Content Management " ma:contentTypeScope="" ma:versionID="96f637e67c5713daccb7c952100af5b7">
  <xsd:schema xmlns:xsd="http://www.w3.org/2001/XMLSchema" xmlns:xs="http://www.w3.org/2001/XMLSchema" xmlns:p="http://schemas.microsoft.com/office/2006/metadata/properties" xmlns:ns2="76200ae3-9792-4cd5-8e8b-92297ba56a0d" xmlns:ns3="efdec344-e8ef-4650-bb58-cc069c4d74ae" targetNamespace="http://schemas.microsoft.com/office/2006/metadata/properties" ma:root="true" ma:fieldsID="04f229bc56831b8eab3f97f1c49c28a6" ns2:_="" ns3:_="">
    <xsd:import namespace="76200ae3-9792-4cd5-8e8b-92297ba56a0d"/>
    <xsd:import namespace="efdec344-e8ef-4650-bb58-cc069c4d74ae"/>
    <xsd:element name="properties">
      <xsd:complexType>
        <xsd:sequence>
          <xsd:element name="documentManagement">
            <xsd:complexType>
              <xsd:all>
                <xsd:element ref="ns2:Report_x002f_Memo_x0020_Number" minOccurs="0"/>
                <xsd:element ref="ns2:Survey" minOccurs="0"/>
                <xsd:element ref="ns2:Doc_x0020_Category"/>
                <xsd:element ref="ns2:BB" minOccurs="0"/>
                <xsd:element ref="ns2:BB-Text" minOccurs="0"/>
                <xsd:element ref="ns2:Approver" minOccurs="0"/>
                <xsd:element ref="ns2:Additional_x0020_Authors" minOccurs="0"/>
                <xsd:element ref="ns2:Approver_x0020_Comments" minOccurs="0"/>
                <xsd:element ref="ns2:Approval_x0020_Date" minOccurs="0"/>
                <xsd:element ref="ns2:Issue_x0020_Date" minOccurs="0"/>
                <xsd:element ref="ns2:Expire_x0020_Date" minOccurs="0"/>
                <xsd:element ref="ns2:Doc-ID" minOccurs="0"/>
                <xsd:element ref="ns2:Posted_x0020_By" minOccurs="0"/>
                <xsd:element ref="ns2:AddMeta" minOccurs="0"/>
                <xsd:element ref="ns2:ECM_WF_Status" minOccurs="0"/>
                <xsd:element ref="ns2:Runs" minOccurs="0"/>
                <xsd:element ref="ns2:TaxCatchAllLabel" minOccurs="0"/>
                <xsd:element ref="ns2:mde2484b4f47481a86986bfe2d90f834" minOccurs="0"/>
                <xsd:element ref="ns2:_dlc_DocId" minOccurs="0"/>
                <xsd:element ref="ns2:_dlc_DocIdUrl" minOccurs="0"/>
                <xsd:element ref="ns2:_dlc_DocIdPersistId" minOccurs="0"/>
                <xsd:element ref="ns2:Doc_x0020_Type_x003a_Disposition" minOccurs="0"/>
                <xsd:element ref="ns2:Doc_x0020_Type_x003a_File_x0020_Code" minOccurs="0"/>
                <xsd:element ref="ns2:Doc_x0020_Type_x003a_Retention" minOccurs="0"/>
                <xsd:element ref="ns2:Doc_x0020_Type_x003a_Disposition_x0020_Authority" minOccurs="0"/>
                <xsd:element ref="ns2:AP" minOccurs="0"/>
                <xsd:element ref="ns2:bb_x0020_cat_x0020_txt1" minOccurs="0"/>
                <xsd:element ref="ns2:Retain" minOccurs="0"/>
                <xsd:element ref="ns2:Doc_x0020_Type" minOccurs="0"/>
                <xsd:element ref="ns2:Review_d" minOccurs="0"/>
                <xsd:element ref="ns2:SFprep2" minOccurs="0"/>
                <xsd:element ref="ns2:Doc_x0020_Type1" minOccurs="0"/>
                <xsd:element ref="ns2:PDF" minOccurs="0"/>
                <xsd:element ref="ns2:OU1" minOccurs="0"/>
                <xsd:element ref="ns2:Org_x0020_UnitsTaxHTField0" minOccurs="0"/>
                <xsd:element ref="ns3:FWF" minOccurs="0"/>
                <xsd:element ref="ns2:Expiration_d" minOccurs="0"/>
                <xsd:element ref="ns2:TaxCatchAll" minOccurs="0"/>
                <xsd:element ref="ns2:SurveyTxt" minOccurs="0"/>
                <xsd:element ref="ns2:Doc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00ae3-9792-4cd5-8e8b-92297ba56a0d" elementFormDefault="qualified">
    <xsd:import namespace="http://schemas.microsoft.com/office/2006/documentManagement/types"/>
    <xsd:import namespace="http://schemas.microsoft.com/office/infopath/2007/PartnerControls"/>
    <xsd:element name="Report_x002f_Memo_x0020_Number" ma:index="2" nillable="true" ma:displayName="Report/Memo Number" ma:description="Enter the official number associated with this document if there is one." ma:internalName="Report_x002F_Memo_x0020_Number">
      <xsd:simpleType>
        <xsd:restriction base="dms:Text">
          <xsd:maxLength value="255"/>
        </xsd:restriction>
      </xsd:simpleType>
    </xsd:element>
    <xsd:element name="Survey" ma:index="5" nillable="true" ma:displayName="Survey" ma:list="{d7621dfe-e8cb-4aac-9b08-0d11b16c0c8f}" ma:internalName="Survey" ma:showField="Sample_Name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_x0020_Category" ma:index="6" ma:displayName="Doc Category" ma:description="Standard Document Category" ma:list="{07623b6b-f47d-4559-98a9-035ca159761f}" ma:internalName="Doc_x0020_Category" ma:readOnly="false" ma:showField="Title" ma:web="76200ae3-9792-4cd5-8e8b-92297ba56a0d">
      <xsd:simpleType>
        <xsd:restriction base="dms:Lookup"/>
      </xsd:simpleType>
    </xsd:element>
    <xsd:element name="BB" ma:index="7" nillable="true" ma:displayName="Announce" ma:default="No" ma:description="Do you wish to post a NASS Announcement for this document?" ma:format="RadioButtons" ma:internalName="BB">
      <xsd:simpleType>
        <xsd:restriction base="dms:Choice">
          <xsd:enumeration value="Yes"/>
          <xsd:enumeration value="No"/>
        </xsd:restriction>
      </xsd:simpleType>
    </xsd:element>
    <xsd:element name="BB-Text" ma:index="8" nillable="true" ma:displayName="Announcement-Text" ma:description="Enter text to be included with the document Announcement Board post." ma:internalName="BB_x002d_Text" ma:readOnly="false">
      <xsd:simpleType>
        <xsd:restriction base="dms:Note"/>
      </xsd:simpleType>
    </xsd:element>
    <xsd:element name="Approver" ma:index="9" nillable="true" ma:displayName="Author / Approver" ma:description="Enter the name of the Primary Author / Approver or Contact Person for this document." ma:indexed="true" ma:list="UserInfo" ma:SharePointGroup="0" ma:internalName="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itional_x0020_Authors" ma:index="10" nillable="true" ma:displayName="Additional Authors" ma:description="Additional people associated with this document." ma:list="UserInfo" ma:SharePointGroup="0" ma:internalName="Additional_x0020_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_x0020_Comments" ma:index="11" nillable="true" ma:displayName="Notes" ma:description="Enter notes for this document that will be available to reviewers and future publishers." ma:internalName="Approver_x0020_Comments" ma:readOnly="false">
      <xsd:simpleType>
        <xsd:restriction base="dms:Note">
          <xsd:maxLength value="255"/>
        </xsd:restriction>
      </xsd:simpleType>
    </xsd:element>
    <xsd:element name="Approval_x0020_Date" ma:index="12" nillable="true" ma:displayName="Approval Date" ma:description="Enter the approval date." ma:format="DateOnly" ma:internalName="Approval_x0020_Date">
      <xsd:simpleType>
        <xsd:restriction base="dms:DateTime"/>
      </xsd:simpleType>
    </xsd:element>
    <xsd:element name="Issue_x0020_Date" ma:index="13" nillable="true" ma:displayName="Issue Date" ma:default="[today]" ma:description="Issue Date of Document" ma:format="DateOnly" ma:indexed="true" ma:internalName="Issue_x0020_Date">
      <xsd:simpleType>
        <xsd:restriction base="dms:DateTime"/>
      </xsd:simpleType>
    </xsd:element>
    <xsd:element name="Expire_x0020_Date" ma:index="15" nillable="true" ma:displayName="Expire Date" ma:description="Date document expires and will no Longer be available in views." ma:format="DateOnly" ma:internalName="Expire_x0020_Date">
      <xsd:simpleType>
        <xsd:restriction base="dms:DateTime"/>
      </xsd:simpleType>
    </xsd:element>
    <xsd:element name="Doc-ID" ma:index="24" nillable="true" ma:displayName="Doc-ID" ma:decimals="0" ma:description="Key Filter field for ID" ma:indexed="true" ma:internalName="Doc_x002d_ID" ma:readOnly="false">
      <xsd:simpleType>
        <xsd:restriction base="dms:Number"/>
      </xsd:simpleType>
    </xsd:element>
    <xsd:element name="Posted_x0020_By" ma:index="25" nillable="true" ma:displayName="Posted By" ma:description="Name of the person who posted this document." ma:indexed="true" ma:list="UserInfo" ma:SharePointGroup="0" ma:internalName="Posted_x0020_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Meta" ma:index="26" nillable="true" ma:displayName="Action" ma:default="Run" ma:format="Dropdown" ma:internalName="AddMeta" ma:readOnly="false">
      <xsd:simpleType>
        <xsd:restriction base="dms:Choice">
          <xsd:enumeration value="Metadata"/>
          <xsd:enumeration value="Approve"/>
          <xsd:enumeration value="Done"/>
          <xsd:enumeration value="PDF"/>
          <xsd:enumeration value="Rejected"/>
          <xsd:enumeration value="Run"/>
          <xsd:enumeration value="Publish"/>
        </xsd:restriction>
      </xsd:simpleType>
    </xsd:element>
    <xsd:element name="ECM_WF_Status" ma:index="27" nillable="true" ma:displayName="ECM_WF_Status" ma:default="Ready to Run" ma:description="ECM Work Flow Status" ma:format="Dropdown" ma:internalName="ECM_WF_Status" ma:readOnly="false">
      <xsd:simpleType>
        <xsd:restriction base="dms:Choice">
          <xsd:enumeration value="Ready to Run"/>
          <xsd:enumeration value="Adding Metada"/>
          <xsd:enumeration value="Waiting for Approval"/>
          <xsd:enumeration value="Ready to Publish"/>
          <xsd:enumeration value="Publishing"/>
          <xsd:enumeration value="ECM WF Finished"/>
        </xsd:restriction>
      </xsd:simpleType>
    </xsd:element>
    <xsd:element name="Runs" ma:index="28" nillable="true" ma:displayName="Runs" ma:decimals="0" ma:default="0" ma:description="Number of times the workflow has been run." ma:internalName="Runs" ma:readOnly="false">
      <xsd:simpleType>
        <xsd:restriction base="dms:Number"/>
      </xsd:simpleType>
    </xsd:element>
    <xsd:element name="TaxCatchAllLabel" ma:index="29" nillable="true" ma:displayName="Taxonomy Catch All Column1" ma:hidden="true" ma:list="{a396e965-e87c-4960-a299-8282d564d967}" ma:internalName="TaxCatchAllLabel" ma:readOnly="true" ma:showField="CatchAllDataLabel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de2484b4f47481a86986bfe2d90f834" ma:index="31" ma:taxonomy="true" ma:internalName="mde2484b4f47481a86986bfe2d90f834" ma:taxonomyFieldName="Document_x0020_Type" ma:displayName="Document Type" ma:default="" ma:fieldId="{6de2484b-4f47-481a-8698-6bfe2d90f834}" ma:sspId="a2ddc140-6b57-4eb3-9c5d-9ee8b65b5945" ma:termSetId="466de066-8c16-4da3-9517-f1f61cdf4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_x003a_Disposition" ma:index="38" nillable="true" ma:displayName="Doc Type:Disposition" ma:list="{f0c4f557-10e0-49ba-9c71-5fa9756bb01e}" ma:internalName="Doc_x0020_Type_x003A_Disposition" ma:readOnly="true" ma:showField="Disposition" ma:web="76200ae3-9792-4cd5-8e8b-92297ba56a0d">
      <xsd:simpleType>
        <xsd:restriction base="dms:Lookup"/>
      </xsd:simpleType>
    </xsd:element>
    <xsd:element name="Doc_x0020_Type_x003a_File_x0020_Code" ma:index="39" nillable="true" ma:displayName="Doc Type:File Code" ma:list="{f0c4f557-10e0-49ba-9c71-5fa9756bb01e}" ma:internalName="Doc_x0020_Type_x003A_File_x0020_Code" ma:readOnly="true" ma:showField="Document_x0020_Code" ma:web="76200ae3-9792-4cd5-8e8b-92297ba56a0d">
      <xsd:simpleType>
        <xsd:restriction base="dms:Lookup"/>
      </xsd:simpleType>
    </xsd:element>
    <xsd:element name="Doc_x0020_Type_x003a_Retention" ma:index="40" nillable="true" ma:displayName="Doc Type:Retention" ma:list="{f0c4f557-10e0-49ba-9c71-5fa9756bb01e}" ma:internalName="Doc_x0020_Type_x003A_Retention" ma:readOnly="true" ma:showField="Retention" ma:web="76200ae3-9792-4cd5-8e8b-92297ba56a0d">
      <xsd:simpleType>
        <xsd:restriction base="dms:Lookup"/>
      </xsd:simpleType>
    </xsd:element>
    <xsd:element name="Doc_x0020_Type_x003a_Disposition_x0020_Authority" ma:index="41" nillable="true" ma:displayName="Doc Type:Disposition Authority" ma:list="{f0c4f557-10e0-49ba-9c71-5fa9756bb01e}" ma:internalName="Doc_x0020_Type_x003A_Disposition_x0020_Authority" ma:readOnly="true" ma:showField="Disposition_x0020_Authority" ma:web="76200ae3-9792-4cd5-8e8b-92297ba56a0d">
      <xsd:simpleType>
        <xsd:restriction base="dms:Lookup"/>
      </xsd:simpleType>
    </xsd:element>
    <xsd:element name="AP" ma:index="45" nillable="true" ma:displayName="AP" ma:default="1" ma:description="Is the submitter an approved publisher" ma:hidden="true" ma:internalName="AP" ma:readOnly="false">
      <xsd:simpleType>
        <xsd:restriction base="dms:Text">
          <xsd:maxLength value="255"/>
        </xsd:restriction>
      </xsd:simpleType>
    </xsd:element>
    <xsd:element name="bb_x0020_cat_x0020_txt1" ma:index="47" nillable="true" ma:displayName="bb cat txt1" ma:default="22;#NASS" ma:description="Temporary text field for BB-Category" ma:hidden="true" ma:internalName="bb_x002d_cat_x002d_txt1" ma:readOnly="false">
      <xsd:simpleType>
        <xsd:restriction base="dms:Text">
          <xsd:maxLength value="255"/>
        </xsd:restriction>
      </xsd:simpleType>
    </xsd:element>
    <xsd:element name="Retain" ma:index="48" nillable="true" ma:displayName="Retain" ma:default="1" ma:hidden="true" ma:internalName="Retain" ma:readOnly="false" ma:percentage="FALSE">
      <xsd:simpleType>
        <xsd:restriction base="dms:Number">
          <xsd:maxInclusive value="99"/>
          <xsd:minInclusive value="1"/>
        </xsd:restriction>
      </xsd:simpleType>
    </xsd:element>
    <xsd:element name="Doc_x0020_Type" ma:index="49" nillable="true" ma:displayName="DT-MMD" ma:default="Function:Sub Function:" ma:description="Document Type will be coppied to this column by document center workflow." ma:hidden="true" ma:internalName="Doc_x0020_Type" ma:readOnly="false">
      <xsd:simpleType>
        <xsd:restriction base="dms:Text">
          <xsd:maxLength value="255"/>
        </xsd:restriction>
      </xsd:simpleType>
    </xsd:element>
    <xsd:element name="Review_d" ma:index="50" nillable="true" ma:displayName="Review_d" ma:description="Date Field for Review Date" ma:format="DateOnly" ma:hidden="true" ma:internalName="Review_d" ma:readOnly="false">
      <xsd:simpleType>
        <xsd:restriction base="dms:DateTime"/>
      </xsd:simpleType>
    </xsd:element>
    <xsd:element name="SFprep2" ma:index="51" nillable="true" ma:displayName="SFprep2" ma:default="Sub Function:" ma:hidden="true" ma:internalName="SFprep2" ma:readOnly="false">
      <xsd:simpleType>
        <xsd:restriction base="dms:Text">
          <xsd:maxLength value="255"/>
        </xsd:restriction>
      </xsd:simpleType>
    </xsd:element>
    <xsd:element name="Doc_x0020_Type1" ma:index="52" nillable="true" ma:displayName="Doc Type" ma:description="Looks up document type in NASS Documents master list to retrieve additional information" ma:hidden="true" ma:list="{f0c4f557-10e0-49ba-9c71-5fa9756bb01e}" ma:internalName="Doc_x0020_Type1" ma:readOnly="false" ma:showField="Title" ma:web="76200ae3-9792-4cd5-8e8b-92297ba56a0d">
      <xsd:simpleType>
        <xsd:restriction base="dms:Lookup"/>
      </xsd:simpleType>
    </xsd:element>
    <xsd:element name="PDF" ma:index="54" nillable="true" ma:displayName="PDF" ma:default="Do not Convert to a PDF" ma:description="Do you this document to be converted to a pdf when it is published in the NASSdocs Document Center?" ma:format="RadioButtons" ma:hidden="true" ma:internalName="PDF" ma:readOnly="false">
      <xsd:simpleType>
        <xsd:restriction base="dms:Choice">
          <xsd:enumeration value="Convert to a PDF"/>
          <xsd:enumeration value="Do not Convert to a PDF"/>
        </xsd:restriction>
      </xsd:simpleType>
    </xsd:element>
    <xsd:element name="OU1" ma:index="55" nillable="true" ma:displayName="OU1" ma:default="Level1:Level2|" ma:description="Text field for extracting Org Unit" ma:hidden="true" ma:internalName="_x004f_U1" ma:readOnly="false">
      <xsd:simpleType>
        <xsd:restriction base="dms:Text">
          <xsd:maxLength value="255"/>
        </xsd:restriction>
      </xsd:simpleType>
    </xsd:element>
    <xsd:element name="Org_x0020_UnitsTaxHTField0" ma:index="56" ma:taxonomy="true" ma:internalName="Org_x0020_UnitsTaxHTField0" ma:taxonomyFieldName="Org_x0020_Units" ma:displayName="Org Unit" ma:readOnly="false" ma:default="" ma:fieldId="{41e9e565-1901-4472-bc47-4b4615e8baa2}" ma:sspId="a2ddc140-6b57-4eb3-9c5d-9ee8b65b5945" ma:termSetId="4254e028-4f35-46f4-a1dc-ce69310143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_d" ma:index="58" nillable="true" ma:displayName="Expire Date (Old)" ma:description="Date document expires and will no Longer be available in views." ma:format="DateOnly" ma:hidden="true" ma:internalName="Expiration_d" ma:readOnly="false">
      <xsd:simpleType>
        <xsd:restriction base="dms:DateTime"/>
      </xsd:simpleType>
    </xsd:element>
    <xsd:element name="TaxCatchAll" ma:index="59" nillable="true" ma:displayName="Taxonomy Catch All Column" ma:hidden="true" ma:list="{a396e965-e87c-4960-a299-8282d564d967}" ma:internalName="TaxCatchAll" ma:showField="CatchAllData" ma:web="76200ae3-9792-4cd5-8e8b-92297ba56a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rveyTxt" ma:index="60" nillable="true" ma:displayName="SurveyTxt" ma:description="System column that contains text of Survey column value(s)." ma:internalName="SurveyTxt" ma:readOnly="false">
      <xsd:simpleType>
        <xsd:restriction base="dms:Text">
          <xsd:maxLength value="255"/>
        </xsd:restriction>
      </xsd:simpleType>
    </xsd:element>
    <xsd:element name="Doc_x0020_Title" ma:index="63" nillable="true" ma:displayName="Doc Title" ma:description="Click on the Title to Open the Document" ma:format="Hyperlink" ma:internalName="Doc_x0020_Titl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ec344-e8ef-4650-bb58-cc069c4d74ae" elementFormDefault="qualified">
    <xsd:import namespace="http://schemas.microsoft.com/office/2006/documentManagement/types"/>
    <xsd:import namespace="http://schemas.microsoft.com/office/infopath/2007/PartnerControls"/>
    <xsd:element name="FWF" ma:index="57" nillable="true" ma:displayName="FWF" ma:decimals="0" ma:default="0" ma:description="FWF" ma:hidden="true" ma:internalName="FWF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200ae3-9792-4cd5-8e8b-92297ba56a0d">7SHCQ2CVWV3J-642-10371</_dlc_DocId>
    <_dlc_DocIdUrl xmlns="76200ae3-9792-4cd5-8e8b-92297ba56a0d">
      <Url>http://nassportal/NASSdocs/_layouts/DocIdRedir.aspx?ID=7SHCQ2CVWV3J-642-10371</Url>
      <Description>7SHCQ2CVWV3J-642-10371</Description>
    </_dlc_DocIdUrl>
    <Doc_x0020_Category xmlns="76200ae3-9792-4cd5-8e8b-92297ba56a0d">15</Doc_x0020_Category>
    <Issue_x0020_Date xmlns="76200ae3-9792-4cd5-8e8b-92297ba56a0d">2015-08-06T04:00:00+00:00</Issue_x0020_Date>
    <Doc_x0020_Type xmlns="76200ae3-9792-4cd5-8e8b-92297ba56a0d">Administrative:General Administrative:Routine correspondence files * 500|610bdd87-09de-4074-8d67-48ea44d0be52</Doc_x0020_Type>
    <Expiration_d xmlns="76200ae3-9792-4cd5-8e8b-92297ba56a0d">2016-08-06T04:00:00+00:00</Expiration_d>
    <OU1 xmlns="76200ae3-9792-4cd5-8e8b-92297ba56a0d">OA:PAO|f084ad81-e6cf-4995-a23a-022d61cd5175</OU1>
    <PDF xmlns="76200ae3-9792-4cd5-8e8b-92297ba56a0d">Do not Convert to a PDF</PDF>
    <Doc_x0020_Title xmlns="76200ae3-9792-4cd5-8e8b-92297ba56a0d">
      <Url>http://nassportal/NASSdocs/Documents/CR_NASS_PPT_Template_Option_1.pptx</Url>
      <Description>NASS PPT Template Option 1</Description>
    </Doc_x0020_Title>
    <AP xmlns="76200ae3-9792-4cd5-8e8b-92297ba56a0d">2</AP>
    <Retain xmlns="76200ae3-9792-4cd5-8e8b-92297ba56a0d">10</Retain>
    <BB-Text xmlns="76200ae3-9792-4cd5-8e8b-92297ba56a0d">&lt;div&gt;&lt;/div&gt;</BB-Text>
    <Doc_x0020_Type1 xmlns="76200ae3-9792-4cd5-8e8b-92297ba56a0d">500</Doc_x0020_Type1>
    <Expire_x0020_Date xmlns="76200ae3-9792-4cd5-8e8b-92297ba56a0d">2016-08-06T04:00:00+00:00</Expire_x0020_Date>
    <Additional_x0020_Authors xmlns="76200ae3-9792-4cd5-8e8b-92297ba56a0d">
      <UserInfo>
        <DisplayName/>
        <AccountId xsi:nil="true"/>
        <AccountType/>
      </UserInfo>
    </Additional_x0020_Authors>
    <Approver_x0020_Comments xmlns="76200ae3-9792-4cd5-8e8b-92297ba56a0d">&lt;div&gt;&lt;/div&gt;</Approver_x0020_Comments>
    <bb_x0020_cat_x0020_txt1 xmlns="76200ae3-9792-4cd5-8e8b-92297ba56a0d">22;#NASS</bb_x0020_cat_x0020_txt1>
    <Doc-ID xmlns="76200ae3-9792-4cd5-8e8b-92297ba56a0d">10371</Doc-ID>
    <Posted_x0020_By xmlns="76200ae3-9792-4cd5-8e8b-92297ba56a0d">
      <UserInfo>
        <DisplayName>Young, Krissy - NASS</DisplayName>
        <AccountId>915</AccountId>
        <AccountType/>
      </UserInfo>
    </Posted_x0020_By>
    <Org_x0020_UnitsTaxHTField0 xmlns="76200ae3-9792-4cd5-8e8b-92297ba56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PAO</TermName>
          <TermId xmlns="http://schemas.microsoft.com/office/infopath/2007/PartnerControls">f084ad81-e6cf-4995-a23a-022d61cd5175</TermId>
        </TermInfo>
      </Terms>
    </Org_x0020_UnitsTaxHTField0>
    <Survey xmlns="76200ae3-9792-4cd5-8e8b-92297ba56a0d"/>
    <SFprep2 xmlns="76200ae3-9792-4cd5-8e8b-92297ba56a0d">Sub Function:</SFprep2>
    <Approver xmlns="76200ae3-9792-4cd5-8e8b-92297ba56a0d">
      <UserInfo>
        <DisplayName>Young, Krissy - NASS</DisplayName>
        <AccountId>915</AccountId>
        <AccountType/>
      </UserInfo>
    </Approver>
    <TaxCatchAll xmlns="76200ae3-9792-4cd5-8e8b-92297ba56a0d">
      <Value>339</Value>
      <Value>371</Value>
    </TaxCatchAll>
    <BB xmlns="76200ae3-9792-4cd5-8e8b-92297ba56a0d">No</BB>
    <mde2484b4f47481a86986bfe2d90f834 xmlns="76200ae3-9792-4cd5-8e8b-92297ba56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Routine correspondence files * 500</TermName>
          <TermId xmlns="http://schemas.microsoft.com/office/infopath/2007/PartnerControls">610bdd87-09de-4074-8d67-48ea44d0be52</TermId>
        </TermInfo>
      </Terms>
    </mde2484b4f47481a86986bfe2d90f834>
    <Review_d xmlns="76200ae3-9792-4cd5-8e8b-92297ba56a0d">2015-08-06T04:00:00+00:00</Review_d>
    <Approval_x0020_Date xmlns="76200ae3-9792-4cd5-8e8b-92297ba56a0d">2015-08-06T04:00:00+00:00</Approval_x0020_Date>
    <AddMeta xmlns="76200ae3-9792-4cd5-8e8b-92297ba56a0d">Done</AddMeta>
    <SurveyTxt xmlns="76200ae3-9792-4cd5-8e8b-92297ba56a0d" xsi:nil="true"/>
    <ECM_WF_Status xmlns="76200ae3-9792-4cd5-8e8b-92297ba56a0d">ECM WF Finished</ECM_WF_Status>
    <Report_x002f_Memo_x0020_Number xmlns="76200ae3-9792-4cd5-8e8b-92297ba56a0d" xsi:nil="true"/>
    <Runs xmlns="76200ae3-9792-4cd5-8e8b-92297ba56a0d">99</Runs>
    <FWF xmlns="efdec344-e8ef-4650-bb58-cc069c4d74ae">0</FW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FD133F-ECAA-4E01-B71F-11EA6C2F9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00ae3-9792-4cd5-8e8b-92297ba56a0d"/>
    <ds:schemaRef ds:uri="efdec344-e8ef-4650-bb58-cc069c4d7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91D93-F8DA-4112-B006-523102EAA13A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efdec344-e8ef-4650-bb58-cc069c4d74ae"/>
    <ds:schemaRef ds:uri="76200ae3-9792-4cd5-8e8b-92297ba56a0d"/>
  </ds:schemaRefs>
</ds:datastoreItem>
</file>

<file path=customXml/itemProps3.xml><?xml version="1.0" encoding="utf-8"?>
<ds:datastoreItem xmlns:ds="http://schemas.openxmlformats.org/officeDocument/2006/customXml" ds:itemID="{57B129E5-F458-4518-958D-085CA6BDD34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DE8A2B6-D4A2-4D07-A6E9-E443AEFC6C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312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Tahoma</vt:lpstr>
      <vt:lpstr>Times New Roman</vt:lpstr>
      <vt:lpstr>14_Custom Design</vt:lpstr>
      <vt:lpstr>Custom Design</vt:lpstr>
      <vt:lpstr>Office Theme</vt:lpstr>
      <vt:lpstr>Adobe Acrobat Document</vt:lpstr>
      <vt:lpstr>Hawaii Coffee Association Annual Meeting</vt:lpstr>
      <vt:lpstr>NASS Mission</vt:lpstr>
      <vt:lpstr>PowerPoint Presentation</vt:lpstr>
      <vt:lpstr>HOWEVER: </vt:lpstr>
      <vt:lpstr>Which means: </vt:lpstr>
      <vt:lpstr>PowerPoint Presentation</vt:lpstr>
      <vt:lpstr>PowerPoint Presentation</vt:lpstr>
      <vt:lpstr>2017 Census of Agriculture</vt:lpstr>
      <vt:lpstr>Census Goal</vt:lpstr>
      <vt:lpstr>2017 Census of Agriculture </vt:lpstr>
      <vt:lpstr>Background info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NASS PPT Template Option 1</dc:title>
  <dc:creator>Karissa Jobman</dc:creator>
  <cp:lastModifiedBy>King, Kathy - NASS</cp:lastModifiedBy>
  <cp:revision>138</cp:revision>
  <dcterms:created xsi:type="dcterms:W3CDTF">2012-07-10T15:52:31Z</dcterms:created>
  <dcterms:modified xsi:type="dcterms:W3CDTF">2017-07-20T01:06:05Z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e9d972bd-ced1-42e6-9434-eb8179573b51</vt:lpwstr>
  </property>
  <property fmtid="{D5CDD505-2E9C-101B-9397-08002B2CF9AE}" pid="3" name="ContentTypeId">
    <vt:lpwstr>0x01010036FE8E1382BC204298EC5A72A9C62284002277093454755B4CBE2812BD9919FF7D</vt:lpwstr>
  </property>
  <property fmtid="{D5CDD505-2E9C-101B-9397-08002B2CF9AE}" pid="4" name="Org Units">
    <vt:lpwstr>339;#PAO|f084ad81-e6cf-4995-a23a-022d61cd5175</vt:lpwstr>
  </property>
  <property fmtid="{D5CDD505-2E9C-101B-9397-08002B2CF9AE}" pid="5" name="Document Type">
    <vt:lpwstr>371;#Routine correspondence files * 500|610bdd87-09de-4074-8d67-48ea44d0be52</vt:lpwstr>
  </property>
  <property fmtid="{D5CDD505-2E9C-101B-9397-08002B2CF9AE}" pid="6" name="Order">
    <vt:r8>13900</vt:r8>
  </property>
  <property fmtid="{D5CDD505-2E9C-101B-9397-08002B2CF9AE}" pid="7" name="URL">
    <vt:lpwstr>http://nassportal/NASSdocs/Documents/CR_NASS_PPT_Template_Option_1.pptx, http://nassportal/NASSdocs/Documents/CR_NASS_PPT_Template_Option_1.pptx</vt:lpwstr>
  </property>
  <property fmtid="{D5CDD505-2E9C-101B-9397-08002B2CF9AE}" pid="8" name="WorkflowChangePath">
    <vt:lpwstr>63bb0ee9-b550-49ed-905f-b1a7119d9e8e,3;63bb0ee9-b550-49ed-905f-b1a7119d9e8e,3;63bb0ee9-b550-49ed-905f-b1a7119d9e8e,3;63bb0ee9-b550-49ed-905f-b1a7119d9e8e,3;63bb0ee9-b550-49ed-905f-b1a7119d9e8e,3;63bb0ee9-b550-49ed-905f-b1a7119d9e8e,3;63bb0ee9-b550-49ed-90</vt:lpwstr>
  </property>
</Properties>
</file>